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5" r:id="rId8"/>
    <p:sldId id="264" r:id="rId9"/>
    <p:sldId id="262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8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97720" y="4733502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31431" y="4733502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3405261" y="4701736"/>
            <a:ext cx="34290" cy="6096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19"/>
            <a:ext cx="5943600" cy="1312981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4350" y="6555990"/>
            <a:ext cx="5943600" cy="5735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2209" y="2906959"/>
            <a:ext cx="2811780" cy="211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566160" y="2906959"/>
            <a:ext cx="2811780" cy="211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42900" y="1930401"/>
            <a:ext cx="6172200" cy="62378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556"/>
            <a:ext cx="1943100" cy="51206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579AF5B-8A19-4F57-BC98-849DACB86C10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556"/>
            <a:ext cx="268605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041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06B3BED-E98C-4DD6-B30B-D4CFEC5FAF9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66" y="1785918"/>
            <a:ext cx="6215106" cy="7072362"/>
          </a:xfrm>
        </p:spPr>
        <p:txBody>
          <a:bodyPr/>
          <a:lstStyle/>
          <a:p>
            <a:r>
              <a:rPr lang="ru-RU" sz="2000" dirty="0" smtClean="0">
                <a:latin typeface="Ariston" pitchFamily="66" charset="0"/>
              </a:rPr>
              <a:t/>
            </a:r>
            <a:br>
              <a:rPr lang="ru-RU" sz="2000" dirty="0" smtClean="0">
                <a:latin typeface="Ariston" pitchFamily="66" charset="0"/>
              </a:rPr>
            </a:br>
            <a:endParaRPr lang="ru-RU" sz="2000" dirty="0" smtClean="0">
              <a:latin typeface="Ariston" pitchFamily="66" charset="0"/>
            </a:endParaRPr>
          </a:p>
          <a:p>
            <a:r>
              <a:rPr lang="ru-RU" sz="2000" dirty="0" smtClean="0">
                <a:latin typeface="Ariston" pitchFamily="66" charset="0"/>
              </a:rPr>
              <a:t>Депрессия </a:t>
            </a:r>
            <a:r>
              <a:rPr lang="ru-RU" sz="2000" dirty="0" smtClean="0">
                <a:latin typeface="Ariston" pitchFamily="66" charset="0"/>
              </a:rPr>
              <a:t>и желание покончить с собой – не одно и то же. Можно страдать от депрессий, но о суициде даже не помышлять. В то же время большинство суицидальных подростков объединяет склонность к депрессиям. Подавленности предшествует обычно ощущение грусти, нередко безотчетной, и безысходности.</a:t>
            </a:r>
            <a:br>
              <a:rPr lang="ru-RU" sz="2000" dirty="0" smtClean="0">
                <a:latin typeface="Ariston" pitchFamily="66" charset="0"/>
              </a:rPr>
            </a:br>
            <a:r>
              <a:rPr lang="ru-RU" sz="2000" dirty="0" smtClean="0">
                <a:latin typeface="Ariston" pitchFamily="66" charset="0"/>
              </a:rPr>
              <a:t>Почти все молодые люди время от времени испытывают тоску и меланхолию. Перепады настроения свойственны молодежи, однако продолжаются эти перепады день-два, не больше. Так называемая ситуационная депрессия напрямую связана с тем, что произошло или происходит в жизни подростка: юноши и девушки живо реагируют на плохие отметки, на ссоры с друзьями и подругами, на семейные неурядицы, на потерю работы. Подростки, которые сталкиваются не с одной, а с несколькими проблемами одновременно, впадают в депрессию, утраивают способность находить выход из создавшейся ситуации.</a:t>
            </a:r>
            <a:endParaRPr lang="ru-RU" sz="2000" dirty="0">
              <a:latin typeface="Ariston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04" y="571472"/>
            <a:ext cx="6229350" cy="1624317"/>
          </a:xfrm>
        </p:spPr>
        <p:txBody>
          <a:bodyPr/>
          <a:lstStyle/>
          <a:p>
            <a:r>
              <a:rPr lang="ru-RU" b="1" dirty="0" smtClean="0"/>
              <a:t>Депрессивные подростки.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85786"/>
            <a:ext cx="6858000" cy="592935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Ariston" pitchFamily="66" charset="0"/>
              </a:rPr>
              <a:t>Депрессия может подтолкнуть молодых людей к совершению суицидальной попытки, поскольку впавшие в депрессию подростки часто думают, что их несчастьям не будет конца. Им кажется, что они попали в полосу невезения, что «дальше будет только хуже» и что выхода из создавшегося положения нет и быть не может. Им представляется, что та жизнь, которую они ведут теперь, будет продолжаться всегда. Выходом из этого состояния безысходности может стать суицид.</a:t>
            </a:r>
            <a:br>
              <a:rPr lang="ru-RU" dirty="0" smtClean="0">
                <a:latin typeface="Ariston" pitchFamily="66" charset="0"/>
              </a:rPr>
            </a:br>
            <a:r>
              <a:rPr lang="ru-RU" dirty="0" smtClean="0">
                <a:latin typeface="Ariston" pitchFamily="66" charset="0"/>
              </a:rPr>
              <a:t>Впавшие в депрессию подростки теряют интерес к жизни, к людям, которые их окружают. Они перестают общаться с друзьями, перестают делать то, что раньше делали с интересом. Вид у них грустный, подавленный, они много спят, разговаривают обычно тихим, усталым голосом. Впечатление такое, будто живут они через силу. Они вовлечены в порочный круг: депрессия ведет к отчуждению, отчуждение порождает тоску, тоска – новый виток депрессии. И чем дольше длится этот цикл, тем больше риск, что подросток, пытаясь покончить с меланхолией и одиночеством, покончит с жизнью.</a:t>
            </a:r>
            <a:endParaRPr lang="ru-RU" dirty="0">
              <a:latin typeface="Ariston" pitchFamily="66" charset="0"/>
            </a:endParaRPr>
          </a:p>
        </p:txBody>
      </p:sp>
      <p:pic>
        <p:nvPicPr>
          <p:cNvPr id="5" name="Содержимое 4" descr="c14c69c48257.gif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13175" y="6254184"/>
            <a:ext cx="3044825" cy="28898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депрессивного состояния: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28"/>
            <a:ext cx="3929090" cy="7286676"/>
          </a:xfrm>
        </p:spPr>
        <p:txBody>
          <a:bodyPr>
            <a:normAutofit fontScale="92500" lnSpcReduction="20000"/>
          </a:bodyPr>
          <a:lstStyle/>
          <a:p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300" b="1" dirty="0" smtClean="0">
                <a:latin typeface="AnastasiaScript" pitchFamily="2" charset="0"/>
              </a:rPr>
              <a:t>1) На физиологическом уровне</a:t>
            </a:r>
            <a:r>
              <a:rPr lang="ru-RU" sz="3300" b="1" dirty="0" smtClean="0">
                <a:latin typeface="AnastasiaScript" pitchFamily="2" charset="0"/>
              </a:rPr>
              <a:t>: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Нарушение сна (сонливость или бессонница).</a:t>
            </a:r>
            <a:br>
              <a:rPr lang="ru-RU" dirty="0" smtClean="0"/>
            </a:br>
            <a:r>
              <a:rPr lang="ru-RU" dirty="0" smtClean="0"/>
              <a:t>• Расстройство аппетита (повышен или понижен).</a:t>
            </a:r>
            <a:br>
              <a:rPr lang="ru-RU" dirty="0" smtClean="0"/>
            </a:br>
            <a:r>
              <a:rPr lang="ru-RU" dirty="0" smtClean="0"/>
              <a:t>• Чувство усталости.</a:t>
            </a:r>
            <a:br>
              <a:rPr lang="ru-RU" dirty="0" smtClean="0"/>
            </a:br>
            <a:r>
              <a:rPr lang="ru-RU" dirty="0" smtClean="0"/>
              <a:t>• Значительное изменение массы тела.</a:t>
            </a:r>
            <a:br>
              <a:rPr lang="ru-RU" dirty="0" smtClean="0"/>
            </a:br>
            <a:r>
              <a:rPr lang="ru-RU" dirty="0" smtClean="0"/>
              <a:t>• Жалобы на конкретное недомогание или общее плохое физическое состояние при отсутствии видимых органических причин.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2349a93e8ee9cf65ef450318dbbc7f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29066" y="2285984"/>
            <a:ext cx="2928934" cy="25717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депрессивного состояния: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43182" y="1643042"/>
            <a:ext cx="3929090" cy="7286676"/>
          </a:xfrm>
        </p:spPr>
        <p:txBody>
          <a:bodyPr>
            <a:normAutofit fontScale="92500" lnSpcReduction="20000"/>
          </a:bodyPr>
          <a:lstStyle/>
          <a:p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200" dirty="0" smtClean="0">
                <a:latin typeface="AnastasiaScript" pitchFamily="2" charset="0"/>
              </a:rPr>
              <a:t>2</a:t>
            </a:r>
            <a:r>
              <a:rPr lang="ru-RU" sz="3500" b="1" dirty="0" smtClean="0">
                <a:latin typeface="AnastasiaScript" pitchFamily="2" charset="0"/>
              </a:rPr>
              <a:t>) На мыслительном уровне:</a:t>
            </a:r>
            <a:endParaRPr lang="ru-RU" sz="3500" b="1" dirty="0" smtClean="0">
              <a:latin typeface="AnastasiaScript" pitchFamily="2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Негативные ожидания (ощущение безнадежности).</a:t>
            </a:r>
            <a:br>
              <a:rPr lang="ru-RU" dirty="0" smtClean="0"/>
            </a:br>
            <a:r>
              <a:rPr lang="ru-RU" dirty="0" smtClean="0"/>
              <a:t>• Негативная самооценка («Я плохой»).</a:t>
            </a:r>
            <a:br>
              <a:rPr lang="ru-RU" dirty="0" smtClean="0"/>
            </a:br>
            <a:r>
              <a:rPr lang="ru-RU" dirty="0" smtClean="0"/>
              <a:t>• ?Мысли о самоубийстве.</a:t>
            </a:r>
            <a:br>
              <a:rPr lang="ru-RU" dirty="0" smtClean="0"/>
            </a:br>
            <a:r>
              <a:rPr lang="ru-RU" dirty="0" smtClean="0"/>
              <a:t>• Трудности с принятием решения.</a:t>
            </a:r>
            <a:br>
              <a:rPr lang="ru-RU" dirty="0" smtClean="0"/>
            </a:br>
            <a:r>
              <a:rPr lang="ru-RU" dirty="0" smtClean="0"/>
              <a:t>• Чрезмерная концентрация на самом себе.</a:t>
            </a:r>
            <a:br>
              <a:rPr lang="ru-RU" dirty="0" smtClean="0"/>
            </a:br>
            <a:r>
              <a:rPr lang="ru-RU" dirty="0" smtClean="0"/>
              <a:t>• Трудности с сосредоточенностью.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13211018769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8860"/>
            <a:ext cx="2928958" cy="280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депрессивного состояния: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28"/>
            <a:ext cx="3929090" cy="7929618"/>
          </a:xfrm>
        </p:spPr>
        <p:txBody>
          <a:bodyPr>
            <a:normAutofit fontScale="85000" lnSpcReduction="10000"/>
          </a:bodyPr>
          <a:lstStyle/>
          <a:p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800" b="1" dirty="0" smtClean="0">
                <a:latin typeface="AnastasiaScript" pitchFamily="2" charset="0"/>
              </a:rPr>
              <a:t>3)На </a:t>
            </a:r>
            <a:r>
              <a:rPr lang="ru-RU" sz="3800" b="1" dirty="0" smtClean="0">
                <a:latin typeface="AnastasiaScript" pitchFamily="2" charset="0"/>
              </a:rPr>
              <a:t>поведенческом уровне</a:t>
            </a:r>
            <a:r>
              <a:rPr lang="ru-RU" sz="3800" b="1" dirty="0" smtClean="0">
                <a:latin typeface="AnastasiaScript" pitchFamily="2" charset="0"/>
              </a:rPr>
              <a:t>: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• Замедленная или невыразительная речь.</a:t>
            </a:r>
            <a:br>
              <a:rPr lang="ru-RU" dirty="0" smtClean="0"/>
            </a:br>
            <a:r>
              <a:rPr lang="ru-RU" dirty="0" smtClean="0"/>
              <a:t>• Приступы плача.</a:t>
            </a:r>
            <a:br>
              <a:rPr lang="ru-RU" dirty="0" smtClean="0"/>
            </a:br>
            <a:r>
              <a:rPr lang="ru-RU" dirty="0" smtClean="0"/>
              <a:t>• Агрессивные действия.</a:t>
            </a:r>
            <a:br>
              <a:rPr lang="ru-RU" dirty="0" smtClean="0"/>
            </a:br>
            <a:r>
              <a:rPr lang="ru-RU" dirty="0" smtClean="0"/>
              <a:t>• Психомоторное возбуждение или заторможенность.</a:t>
            </a:r>
            <a:br>
              <a:rPr lang="ru-RU" dirty="0" smtClean="0"/>
            </a:br>
            <a:r>
              <a:rPr lang="ru-RU" dirty="0" smtClean="0"/>
              <a:t>• Попытки самоубийства.</a:t>
            </a:r>
            <a:br>
              <a:rPr lang="ru-RU" dirty="0" smtClean="0"/>
            </a:br>
            <a:r>
              <a:rPr lang="ru-RU" dirty="0" smtClean="0"/>
              <a:t>• Попадание в зависимость (алкогольную, наркотическую, от других людей и др.).</a:t>
            </a:r>
            <a:br>
              <a:rPr lang="ru-RU" dirty="0" smtClean="0"/>
            </a:br>
            <a:r>
              <a:rPr lang="ru-RU" dirty="0" smtClean="0"/>
              <a:t>• Поведение, противоречащее собственной системе ценностей.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grustniy_krasniy_i_zheltie_shariki_140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876" y="1428728"/>
            <a:ext cx="3143272" cy="2374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150_NpAdvH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3240"/>
            <a:ext cx="2914158" cy="35719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депрессивного состояния: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43182" y="1643042"/>
            <a:ext cx="3929090" cy="728667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300" b="1" dirty="0" smtClean="0">
                <a:latin typeface="AnastasiaScript" pitchFamily="2" charset="0"/>
              </a:rPr>
              <a:t/>
            </a:r>
            <a:br>
              <a:rPr lang="ru-RU" sz="3300" b="1" dirty="0" smtClean="0">
                <a:latin typeface="AnastasiaScript" pitchFamily="2" charset="0"/>
              </a:rPr>
            </a:br>
            <a:r>
              <a:rPr lang="ru-RU" sz="3800" b="1" dirty="0" smtClean="0">
                <a:latin typeface="AnastasiaScript" pitchFamily="2" charset="0"/>
              </a:rPr>
              <a:t> 4)На эмоциональном уровне: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Плохое настроение, грусть.</a:t>
            </a:r>
            <a:br>
              <a:rPr lang="ru-RU" dirty="0" smtClean="0"/>
            </a:br>
            <a:r>
              <a:rPr lang="ru-RU" dirty="0" smtClean="0"/>
              <a:t>• Чрезмерное или неадекватное чувство вины.</a:t>
            </a:r>
            <a:br>
              <a:rPr lang="ru-RU" dirty="0" smtClean="0"/>
            </a:br>
            <a:r>
              <a:rPr lang="ru-RU" dirty="0" smtClean="0"/>
              <a:t>• Ощущение собственного бессилия.</a:t>
            </a:r>
            <a:br>
              <a:rPr lang="ru-RU" dirty="0" smtClean="0"/>
            </a:br>
            <a:r>
              <a:rPr lang="ru-RU" dirty="0" smtClean="0"/>
              <a:t>• Чувство собственной никчемности.</a:t>
            </a:r>
            <a:br>
              <a:rPr lang="ru-RU" dirty="0" smtClean="0"/>
            </a:br>
            <a:r>
              <a:rPr lang="ru-RU" dirty="0" smtClean="0"/>
              <a:t>• Потеря уважения к самому себе.</a:t>
            </a:r>
            <a:br>
              <a:rPr lang="ru-RU" dirty="0" smtClean="0"/>
            </a:br>
            <a:r>
              <a:rPr lang="ru-RU" dirty="0" smtClean="0"/>
              <a:t>• Утрата чувства юмора.</a:t>
            </a:r>
            <a:br>
              <a:rPr lang="ru-RU" dirty="0" smtClean="0"/>
            </a:br>
            <a:r>
              <a:rPr lang="ru-RU" dirty="0" smtClean="0"/>
              <a:t>• Одновременное проявление противоположных чувств.</a:t>
            </a:r>
            <a:br>
              <a:rPr lang="ru-RU" dirty="0" smtClean="0"/>
            </a:br>
            <a:r>
              <a:rPr lang="ru-RU" dirty="0" smtClean="0"/>
              <a:t>• Сосредоточенность на депрессивных ощущениях.</a:t>
            </a:r>
            <a:br>
              <a:rPr lang="ru-RU" dirty="0" smtClean="0"/>
            </a:br>
            <a:r>
              <a:rPr lang="ru-RU" dirty="0" smtClean="0"/>
              <a:t>• Отсутствие удовольствия от жизни.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депрессивного состояния: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071670"/>
            <a:ext cx="3857628" cy="77153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b="1" dirty="0" smtClean="0">
                <a:latin typeface="AnastasiaScript" pitchFamily="2" charset="0"/>
              </a:rPr>
              <a:t>5)На </a:t>
            </a:r>
            <a:r>
              <a:rPr lang="ru-RU" sz="3500" b="1" dirty="0" smtClean="0">
                <a:latin typeface="AnastasiaScript" pitchFamily="2" charset="0"/>
              </a:rPr>
              <a:t>социальном уровне: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Самоизоляция.</a:t>
            </a:r>
            <a:br>
              <a:rPr lang="ru-RU" dirty="0" smtClean="0"/>
            </a:br>
            <a:r>
              <a:rPr lang="ru-RU" dirty="0" smtClean="0"/>
              <a:t>• Апатия, уход от общества.</a:t>
            </a:r>
            <a:br>
              <a:rPr lang="ru-RU" dirty="0" smtClean="0"/>
            </a:br>
            <a:r>
              <a:rPr lang="ru-RU" dirty="0" smtClean="0"/>
              <a:t>• Зависимость от других.</a:t>
            </a:r>
            <a:br>
              <a:rPr lang="ru-RU" dirty="0" smtClean="0"/>
            </a:br>
            <a:r>
              <a:rPr lang="ru-RU" dirty="0" smtClean="0"/>
              <a:t>• Склонность к самопожертвованию.</a:t>
            </a:r>
            <a:br>
              <a:rPr lang="ru-RU" dirty="0" smtClean="0"/>
            </a:br>
            <a:r>
              <a:rPr lang="ru-RU" dirty="0" smtClean="0"/>
              <a:t>• Позиция мученика.</a:t>
            </a:r>
            <a:br>
              <a:rPr lang="ru-RU" dirty="0" smtClean="0"/>
            </a:br>
            <a:r>
              <a:rPr lang="ru-RU" dirty="0" smtClean="0"/>
              <a:t>• Чрезмерная потребность в одобрении.</a:t>
            </a:r>
            <a:br>
              <a:rPr lang="ru-RU" dirty="0" smtClean="0"/>
            </a:br>
            <a:r>
              <a:rPr lang="ru-RU" dirty="0" smtClean="0"/>
              <a:t>• Чрезмерная критичность по отношению к другим.</a:t>
            </a:r>
            <a:br>
              <a:rPr lang="ru-RU" dirty="0" smtClean="0"/>
            </a:br>
            <a:r>
              <a:rPr lang="ru-RU" dirty="0" smtClean="0"/>
              <a:t>• Преувеличенное чувство ответственности за других.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0_5d4fc_6004fd13_XL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01320" y="3071803"/>
            <a:ext cx="3356680" cy="41434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klinser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-2869198" y="2869198"/>
            <a:ext cx="1259639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8" y="500034"/>
            <a:ext cx="6172200" cy="1625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Рекомендации психолога</a:t>
            </a:r>
            <a:br>
              <a:rPr lang="ru-RU" b="1" i="1" dirty="0" smtClean="0"/>
            </a:br>
            <a:r>
              <a:rPr lang="ru-RU" b="1" i="1" dirty="0" smtClean="0"/>
              <a:t>КАК ПОМОЧЬ 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6157934" cy="78264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ВЫСЛУШИВАЙТЕ - "Я слышу тебя". Не пытайтесь утешить общими словами типа «Ну, а все не так плохо», "Вам станет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лучше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", "Не стоит этого делать". Дайте ему возможность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высказаться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. Задавайте вопросы и внимательно слушайте.</a:t>
            </a: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ОБСУЖДАЙТЕ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— открытое обсуждение планов и проблем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снимает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тревожность. Не бойтесь говорить об этом —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большинство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людей чувствуют неловкость, говоря о самоубийстве и это проявляется в отрицании или избегании этой темы. Беседы не могут спровоцировать самоубийства, тогда как избегание этой темы увеличивает тревожность, подозрительность к терапевту.</a:t>
            </a:r>
            <a:b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</a:br>
            <a:endParaRPr lang="ru-RU" dirty="0" smtClean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БУДЬТЕ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ВНИМАТЕЛЬНЫ к косвенным показателям при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предполагаемом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самоубийстве. Каждое шутливое упоминание или угрозу следует воспринимать всерьез. Подростки часто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отрицают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, что говорили всерьез, пытаются высмеивать терапевта за его излишнюю тревожность, могут изображать гнев.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Скажите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, что вы принимаете их всерьез.</a:t>
            </a: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198291468434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-142908"/>
            <a:ext cx="6893024" cy="9286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</TotalTime>
  <Words>108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Депрессивные подростки.</vt:lpstr>
      <vt:lpstr>Слайд 2</vt:lpstr>
      <vt:lpstr>Симптомы депрессивного состояния:</vt:lpstr>
      <vt:lpstr>Симптомы депрессивного состояния:</vt:lpstr>
      <vt:lpstr>Симптомы депрессивного состояния:</vt:lpstr>
      <vt:lpstr>Симптомы депрессивного состояния:</vt:lpstr>
      <vt:lpstr>Симптомы депрессивного состояния:</vt:lpstr>
      <vt:lpstr>Рекомендации психолога КАК ПОМОЧЬ  </vt:lpstr>
      <vt:lpstr>Слайд 9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Депрессивные подростки.</dc:title>
  <dc:creator>Admin</dc:creator>
  <cp:lastModifiedBy>Admin</cp:lastModifiedBy>
  <cp:revision>11</cp:revision>
  <dcterms:created xsi:type="dcterms:W3CDTF">2012-08-09T08:56:57Z</dcterms:created>
  <dcterms:modified xsi:type="dcterms:W3CDTF">2012-08-09T10:02:01Z</dcterms:modified>
</cp:coreProperties>
</file>